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8" r:id="rId5"/>
    <p:sldId id="283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712" autoAdjust="0"/>
  </p:normalViewPr>
  <p:slideViewPr>
    <p:cSldViewPr snapToGrid="0">
      <p:cViewPr>
        <p:scale>
          <a:sx n="100" d="100"/>
          <a:sy n="100" d="100"/>
        </p:scale>
        <p:origin x="72" y="1152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9/26/2020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endParaRPr lang="en-US" sz="12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flatironschool.com/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27.sv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sv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23568" y="634192"/>
            <a:ext cx="8964827" cy="5695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9022" y="2851162"/>
            <a:ext cx="4882978" cy="1261295"/>
          </a:xfrm>
          <a:noFill/>
        </p:spPr>
        <p:txBody>
          <a:bodyPr anchor="ctr"/>
          <a:lstStyle/>
          <a:p>
            <a:r>
              <a:rPr lang="en-US" sz="5000" dirty="0"/>
              <a:t>Losing Customers?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0588" y="4112457"/>
            <a:ext cx="2411412" cy="580921"/>
          </a:xfrm>
        </p:spPr>
        <p:txBody>
          <a:bodyPr/>
          <a:lstStyle/>
          <a:p>
            <a:r>
              <a:rPr lang="en-US" sz="1400" dirty="0"/>
              <a:t>By </a:t>
            </a:r>
            <a:r>
              <a:rPr lang="en-US" dirty="0"/>
              <a:t> </a:t>
            </a:r>
            <a:r>
              <a:rPr lang="en-US" sz="2400" dirty="0"/>
              <a:t>Collin Loo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1"/>
            <a:ext cx="4983982" cy="3803300"/>
          </a:xfrm>
        </p:spPr>
        <p:txBody>
          <a:bodyPr/>
          <a:lstStyle/>
          <a:p>
            <a:r>
              <a:rPr lang="en-US" sz="2100" dirty="0"/>
              <a:t>To judge how well a model performs, one approach is to look at the various scores it produces, such as the precision score, the recall score, the F1_score and the accuracy score. </a:t>
            </a:r>
          </a:p>
          <a:p>
            <a:r>
              <a:rPr lang="en-US" sz="2100" dirty="0"/>
              <a:t>As our objective is to maximize model prediction for true positives and minimize false negatives, this information is captured in the recall score.</a:t>
            </a:r>
          </a:p>
          <a:p>
            <a:r>
              <a:rPr lang="en-US" sz="2100" dirty="0"/>
              <a:t>The XGBoost algorithm delivers the highest recall scores in predicting both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576834" y="939115"/>
            <a:ext cx="6389105" cy="4905632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Baseline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1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783203"/>
          </a:xfrm>
        </p:spPr>
        <p:txBody>
          <a:bodyPr/>
          <a:lstStyle/>
          <a:p>
            <a:r>
              <a:rPr lang="en-US" sz="2100" dirty="0"/>
              <a:t>Due to the fact that the data contains less number of customers leaving, this can cause an issue in our model.   We address this by resampling our data.</a:t>
            </a:r>
          </a:p>
          <a:p>
            <a:r>
              <a:rPr lang="en-US" sz="2100" dirty="0"/>
              <a:t>The models themselves come with various parameters for fine tuning.  We ran our models through different combinations of parameters to find the best one.</a:t>
            </a:r>
          </a:p>
          <a:p>
            <a:r>
              <a:rPr lang="en-US" sz="2100" dirty="0"/>
              <a:t>XGBoost method outperformed the other three methods in most scoring.  It will be our model of choice.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470487" y="538204"/>
            <a:ext cx="6389105" cy="2836865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8513AE-D093-4014-B2F8-22F2BB2B9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9C0671-DE29-4DB9-A496-0C156734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C532254-ED17-4807-A580-9D897FDAB8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Tuning</a:t>
            </a:r>
          </a:p>
          <a:p>
            <a:endParaRPr lang="en-US" dirty="0"/>
          </a:p>
        </p:txBody>
      </p:sp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ED2799FA-B68A-4B5D-9074-72FAF74C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0487" y="3482932"/>
            <a:ext cx="6389104" cy="2744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5844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286000"/>
            <a:ext cx="4983982" cy="3663243"/>
          </a:xfrm>
        </p:spPr>
        <p:txBody>
          <a:bodyPr/>
          <a:lstStyle/>
          <a:p>
            <a:r>
              <a:rPr lang="en-US" sz="1900" dirty="0"/>
              <a:t>A useful model not only works well on controlled data but also need to perform equally well for unseen data.</a:t>
            </a:r>
          </a:p>
          <a:p>
            <a:r>
              <a:rPr lang="en-US" sz="1900" dirty="0"/>
              <a:t>Our final model yields a 99.29 accuracy score on controlled data and 95.44 accuracy score on unseen data.  Therefore, it will work well with new data in the future.</a:t>
            </a:r>
          </a:p>
          <a:p>
            <a:r>
              <a:rPr lang="en-US" sz="1900" dirty="0"/>
              <a:t>The AUC score is another measure for model performance.  Our model has an AUC score of 89.12% which means it has a probability of 89.12 chance of correctly distinguishing between the ‘Churn’ and ‘Not Churn’ labels.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98F4457-20F2-405F-B335-0D954617B0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661407" y="1161267"/>
            <a:ext cx="6219958" cy="4576342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Process –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5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endParaRPr lang="en-US" sz="2100" dirty="0"/>
          </a:p>
          <a:p>
            <a:r>
              <a:rPr lang="en-US" sz="2100" dirty="0"/>
              <a:t>We utilize a SHAP package to help us explain our model.</a:t>
            </a:r>
          </a:p>
          <a:p>
            <a:r>
              <a:rPr lang="en-US" sz="2100" dirty="0"/>
              <a:t>The feature that impacts our model prediction for Churn the most is ‘total day minutes’.</a:t>
            </a:r>
          </a:p>
          <a:p>
            <a:r>
              <a:rPr lang="en-US" sz="2100" dirty="0"/>
              <a:t>‘Voice mail </a:t>
            </a:r>
            <a:r>
              <a:rPr lang="en-US" sz="2100" dirty="0" err="1"/>
              <a:t>plan_yes</a:t>
            </a:r>
            <a:r>
              <a:rPr lang="en-US" sz="2100" dirty="0"/>
              <a:t>’ comes in second, followed by ‘number  vmail messages’ and ‘customer service calls’.</a:t>
            </a:r>
          </a:p>
          <a:p>
            <a:r>
              <a:rPr lang="en-US" sz="2100" dirty="0"/>
              <a:t>‘Total day minutes’ has twice the influence over the model outcomes than ‘customer service calls’.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15146" y="711689"/>
            <a:ext cx="5789896" cy="5333280"/>
          </a:xfrm>
        </p:spPr>
      </p:pic>
    </p:spTree>
    <p:extLst>
      <p:ext uri="{BB962C8B-B14F-4D97-AF65-F5344CB8AC3E}">
        <p14:creationId xmlns:p14="http://schemas.microsoft.com/office/powerpoint/2010/main" val="137920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5" y="2043289"/>
            <a:ext cx="4983982" cy="3883378"/>
          </a:xfrm>
        </p:spPr>
        <p:txBody>
          <a:bodyPr/>
          <a:lstStyle/>
          <a:p>
            <a:r>
              <a:rPr lang="en-US" sz="2100" dirty="0"/>
              <a:t>This plot explains how an individual customer with a given feature contributes to the model outcome.</a:t>
            </a:r>
          </a:p>
          <a:p>
            <a:r>
              <a:rPr lang="en-US" sz="2100" dirty="0"/>
              <a:t>Customers without a voice mail plan or with low voice mail messages (blue dots) have a tendency to leave.</a:t>
            </a:r>
          </a:p>
          <a:p>
            <a:r>
              <a:rPr lang="en-US" sz="2100" dirty="0"/>
              <a:t>In the case of number of call to service lines, the more frequent a customer contacts our service lines, the more likely he/she will leave.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2D587-0961-4F11-868D-49EA3189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4215" y="30218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EC8777-DC65-4596-B89C-5CA7B933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417005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OSEM</a:t>
            </a:r>
            <a:r>
              <a:rPr lang="en-US" sz="4800" dirty="0">
                <a:solidFill>
                  <a:schemeClr val="accent2"/>
                </a:solidFill>
              </a:rPr>
              <a:t>N</a:t>
            </a:r>
            <a:r>
              <a:rPr lang="en-US" sz="3600" dirty="0"/>
              <a:t>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3DA12C-21E6-4A2D-B645-E0477B64F5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32567" y="1356527"/>
            <a:ext cx="4793060" cy="600110"/>
          </a:xfrm>
        </p:spPr>
        <p:txBody>
          <a:bodyPr/>
          <a:lstStyle/>
          <a:p>
            <a:r>
              <a:rPr lang="en-US" sz="2400" dirty="0"/>
              <a:t>Model Interpretation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8983231-6651-41D5-8FBF-98FB5B9537B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45755" y="711689"/>
            <a:ext cx="5728678" cy="5333280"/>
          </a:xfrm>
        </p:spPr>
      </p:pic>
    </p:spTree>
    <p:extLst>
      <p:ext uri="{BB962C8B-B14F-4D97-AF65-F5344CB8AC3E}">
        <p14:creationId xmlns:p14="http://schemas.microsoft.com/office/powerpoint/2010/main" val="103949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370667"/>
            <a:ext cx="5472000" cy="2869152"/>
          </a:xfrm>
        </p:spPr>
        <p:txBody>
          <a:bodyPr/>
          <a:lstStyle/>
          <a:p>
            <a:r>
              <a:rPr lang="en-US" sz="3600" dirty="0"/>
              <a:t>We will use the top four most influential features to make recommendations on how to stop customer churn.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0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9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647289"/>
          </a:xfrm>
        </p:spPr>
        <p:txBody>
          <a:bodyPr/>
          <a:lstStyle/>
          <a:p>
            <a:r>
              <a:rPr lang="en-US" sz="2400" dirty="0"/>
              <a:t>Micro segment day time minutes rate.  Review current day time rate structures to see if additional rate levels make sense.</a:t>
            </a:r>
          </a:p>
          <a:p>
            <a:r>
              <a:rPr lang="en-US" sz="2400" dirty="0"/>
              <a:t>‘Frequent-flyers’ approach. Create VIP class for heavy usage users and reward them with benefits.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Total Day Minutes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with heavy daily usage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78187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8"/>
            <a:ext cx="5590670" cy="1360324"/>
          </a:xfrm>
        </p:spPr>
        <p:txBody>
          <a:bodyPr/>
          <a:lstStyle/>
          <a:p>
            <a:r>
              <a:rPr lang="en-US" sz="2400" dirty="0"/>
              <a:t>Undertake comparative analysis to see what our competitors are doing.</a:t>
            </a:r>
          </a:p>
          <a:p>
            <a:r>
              <a:rPr lang="en-US" sz="2400" dirty="0"/>
              <a:t>Match or beat their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Voice Mail Plan - Yes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without a voice mail plan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1856704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2511824"/>
          </a:xfrm>
        </p:spPr>
        <p:txBody>
          <a:bodyPr/>
          <a:lstStyle/>
          <a:p>
            <a:r>
              <a:rPr lang="en-US" sz="2400" dirty="0"/>
              <a:t>Review limitations and restrictions on voice mail storage.</a:t>
            </a:r>
          </a:p>
          <a:p>
            <a:r>
              <a:rPr lang="en-US" sz="2400" dirty="0"/>
              <a:t>Understand what competitors are offering.</a:t>
            </a:r>
          </a:p>
          <a:p>
            <a:r>
              <a:rPr lang="en-US" sz="2400" dirty="0"/>
              <a:t>Analyze infrastructure capacity to anticipate future offerings.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Voice Mail Messages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voice mail messages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248211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844" y="3098787"/>
            <a:ext cx="5590670" cy="1958635"/>
          </a:xfrm>
        </p:spPr>
        <p:txBody>
          <a:bodyPr/>
          <a:lstStyle/>
          <a:p>
            <a:r>
              <a:rPr lang="en-US" sz="2400" dirty="0"/>
              <a:t>Review nature of the calls.</a:t>
            </a:r>
          </a:p>
          <a:p>
            <a:r>
              <a:rPr lang="en-US" sz="2400" dirty="0"/>
              <a:t>Conduct customer satisfaction surveys.</a:t>
            </a:r>
          </a:p>
          <a:p>
            <a:r>
              <a:rPr lang="en-US" sz="2400" dirty="0"/>
              <a:t>Evaluate performance of customer service agents.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567111" y="577081"/>
            <a:ext cx="5192889" cy="542744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6ED15-B3B7-47A7-BA52-86CDD1D5A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419464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2C4DA4-36C0-435A-B7EB-C84ADA352F7C}"/>
              </a:ext>
            </a:extLst>
          </p:cNvPr>
          <p:cNvSpPr txBox="1">
            <a:spLocks/>
          </p:cNvSpPr>
          <p:nvPr/>
        </p:nvSpPr>
        <p:spPr>
          <a:xfrm>
            <a:off x="6966940" y="4309468"/>
            <a:ext cx="4793060" cy="93952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B3ED57-5BA4-4245-B4FB-92EB32B1B255}"/>
              </a:ext>
            </a:extLst>
          </p:cNvPr>
          <p:cNvSpPr txBox="1">
            <a:spLocks/>
          </p:cNvSpPr>
          <p:nvPr/>
        </p:nvSpPr>
        <p:spPr>
          <a:xfrm>
            <a:off x="6966940" y="5248990"/>
            <a:ext cx="4793060" cy="6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Number of  Customer Service Calls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CC66C-3899-4249-B058-73F4D0B085B7}"/>
              </a:ext>
            </a:extLst>
          </p:cNvPr>
          <p:cNvSpPr txBox="1"/>
          <p:nvPr/>
        </p:nvSpPr>
        <p:spPr>
          <a:xfrm>
            <a:off x="462844" y="465725"/>
            <a:ext cx="5000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C73CBD-A389-4CE4-BD09-7996CEAC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30" y="928606"/>
            <a:ext cx="1984175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A6151-A111-4CED-A12D-1F4BB3C7A85A}"/>
              </a:ext>
            </a:extLst>
          </p:cNvPr>
          <p:cNvSpPr txBox="1"/>
          <p:nvPr/>
        </p:nvSpPr>
        <p:spPr>
          <a:xfrm>
            <a:off x="505330" y="2296199"/>
            <a:ext cx="3985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Proposal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0EF810-D54A-43DD-ABEC-80DD2C9E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329" y="2823562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366943-8A06-46DB-8F9F-F44D70FD7677}"/>
              </a:ext>
            </a:extLst>
          </p:cNvPr>
          <p:cNvSpPr txBox="1"/>
          <p:nvPr/>
        </p:nvSpPr>
        <p:spPr>
          <a:xfrm>
            <a:off x="505330" y="1247389"/>
            <a:ext cx="550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Customers with more calls to the service line are most likely to leave.</a:t>
            </a:r>
          </a:p>
        </p:txBody>
      </p:sp>
    </p:spTree>
    <p:extLst>
      <p:ext uri="{BB962C8B-B14F-4D97-AF65-F5344CB8AC3E}">
        <p14:creationId xmlns:p14="http://schemas.microsoft.com/office/powerpoint/2010/main" val="56880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16929"/>
            <a:ext cx="5472000" cy="4722890"/>
          </a:xfrm>
        </p:spPr>
        <p:txBody>
          <a:bodyPr/>
          <a:lstStyle/>
          <a:p>
            <a:r>
              <a:rPr lang="en-US" sz="2400" dirty="0"/>
              <a:t>Studies show it is more expensive to acquire new customers than to retain existing ones.  In general, it cost 5 to 7 times more to acquire new customers.</a:t>
            </a:r>
          </a:p>
          <a:p>
            <a:r>
              <a:rPr lang="en-US" sz="2400" dirty="0"/>
              <a:t>Cross products sales consideration.  Studies show it is easier to sell cross products to existing customers than to new subscribers.</a:t>
            </a:r>
          </a:p>
          <a:p>
            <a:r>
              <a:rPr lang="en-US" sz="2400" dirty="0"/>
              <a:t>Losing customers hinders growth and represents lost investments.</a:t>
            </a: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65" y="3802899"/>
            <a:ext cx="5449635" cy="1436920"/>
          </a:xfrm>
        </p:spPr>
        <p:txBody>
          <a:bodyPr/>
          <a:lstStyle/>
          <a:p>
            <a:r>
              <a:rPr lang="en-US" sz="5400" dirty="0"/>
              <a:t>Why Should We Care?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10365" y="5239820"/>
            <a:ext cx="5449635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0" y="384809"/>
            <a:ext cx="6096000" cy="560173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Include other algorithms like Bayesian Classification and Support Vector Machines in our model.</a:t>
            </a:r>
          </a:p>
          <a:p>
            <a:r>
              <a:rPr lang="en-US" sz="2400" dirty="0"/>
              <a:t>Employ different data sampling techniques.</a:t>
            </a:r>
          </a:p>
          <a:p>
            <a:r>
              <a:rPr lang="en-US" sz="2400" dirty="0"/>
              <a:t>Introduce additional algorithm tuning parameters.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674"/>
            <a:ext cx="11376045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 Loo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58200" y="4305780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collinloo@yahoo.com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3592"/>
            <a:ext cx="218900" cy="2189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8200" y="4654797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>
                <a:hlinkClick r:id="rId7"/>
              </a:rPr>
              <a:t>Flatiron School</a:t>
            </a:r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72552" y="4690804"/>
            <a:ext cx="244786" cy="24478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A8F75954-D2A1-436B-A30A-51745E350CB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76045" y="5321638"/>
            <a:ext cx="218900" cy="218900"/>
          </a:xfrm>
          <a:prstGeom prst="rect">
            <a:avLst/>
          </a:prstGeom>
        </p:spPr>
      </p:pic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id="{B2463A4D-D753-4B8B-8AF0-3FCA5520F2C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85495" y="5303044"/>
            <a:ext cx="218900" cy="218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F48546-64D1-48DD-AEF0-9FB6159E5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5127021"/>
            <a:ext cx="2910342" cy="6484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BBC113-C350-47F4-9AC4-F4763648A355}"/>
              </a:ext>
            </a:extLst>
          </p:cNvPr>
          <p:cNvSpPr txBox="1"/>
          <p:nvPr/>
        </p:nvSpPr>
        <p:spPr>
          <a:xfrm>
            <a:off x="338666" y="406400"/>
            <a:ext cx="110298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5400" b="0" dirty="0">
                <a:solidFill>
                  <a:srgbClr val="FFFFFF"/>
                </a:solidFill>
                <a:effectLst/>
              </a:rPr>
              <a:t>Change things</a:t>
            </a:r>
          </a:p>
          <a:p>
            <a:pPr algn="l" fontAlgn="base"/>
            <a:r>
              <a:rPr lang="en-US" sz="2400" b="0" dirty="0">
                <a:solidFill>
                  <a:srgbClr val="FFFFFF"/>
                </a:solidFill>
                <a:effectLst/>
              </a:rPr>
              <a:t>At Flatiron School you learn how the future is being built, so you can change anything, starting with a new career in code, data science, or cybersecurity.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04863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156363"/>
            <a:ext cx="6641900" cy="1124345"/>
          </a:xfrm>
        </p:spPr>
        <p:txBody>
          <a:bodyPr/>
          <a:lstStyle/>
          <a:p>
            <a:r>
              <a:rPr lang="en-US" dirty="0"/>
              <a:t>Our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18334" y="2280709"/>
            <a:ext cx="6641626" cy="5901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265714"/>
            <a:ext cx="5472000" cy="2926285"/>
          </a:xfrm>
        </p:spPr>
        <p:txBody>
          <a:bodyPr/>
          <a:lstStyle/>
          <a:p>
            <a:r>
              <a:rPr lang="en-US" sz="2400" dirty="0"/>
              <a:t>Use Machine Learning (ML) to identify the features that contribute to customer churn.</a:t>
            </a:r>
          </a:p>
          <a:p>
            <a:r>
              <a:rPr lang="en-US" sz="2400" dirty="0"/>
              <a:t>Present to the Customer Service, Marketing and Sales departments.</a:t>
            </a:r>
          </a:p>
          <a:p>
            <a:r>
              <a:rPr lang="en-US" sz="2400" dirty="0"/>
              <a:t>Make recommendations.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45222"/>
            <a:ext cx="5472000" cy="4294597"/>
          </a:xfrm>
        </p:spPr>
        <p:txBody>
          <a:bodyPr/>
          <a:lstStyle/>
          <a:p>
            <a:r>
              <a:rPr lang="en-US" sz="2400" dirty="0"/>
              <a:t>The OSEMN framework provides high level guidance on handling a data science project.</a:t>
            </a:r>
          </a:p>
          <a:p>
            <a:r>
              <a:rPr lang="en-US" sz="2400" dirty="0"/>
              <a:t>Following the processes outlined by OSEMN allows for efficient data modeling.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5664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dirty="0"/>
              <a:t>The OSEMN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32900"/>
            <a:ext cx="5466382" cy="4006920"/>
          </a:xfrm>
        </p:spPr>
        <p:txBody>
          <a:bodyPr/>
          <a:lstStyle/>
          <a:p>
            <a:r>
              <a:rPr lang="en-US" sz="2400" dirty="0"/>
              <a:t>Data come from within the company.</a:t>
            </a:r>
          </a:p>
          <a:p>
            <a:r>
              <a:rPr lang="en-US" sz="2400" dirty="0"/>
              <a:t>In the Scrub process:</a:t>
            </a:r>
          </a:p>
          <a:p>
            <a:pPr lvl="1"/>
            <a:r>
              <a:rPr lang="en-US" sz="2400" dirty="0"/>
              <a:t>Examine columns to determine if they are text or numbers?</a:t>
            </a:r>
          </a:p>
          <a:p>
            <a:pPr lvl="1"/>
            <a:r>
              <a:rPr lang="en-US" sz="2400" dirty="0"/>
              <a:t>Remove columns that do not contribute values to our ML model, such as phone numbers.</a:t>
            </a:r>
          </a:p>
          <a:p>
            <a:pPr lvl="1"/>
            <a:r>
              <a:rPr lang="en-US" sz="2400" dirty="0"/>
              <a:t>Handle missing values in columns, if any.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096000" y="907300"/>
            <a:ext cx="6096000" cy="2562086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3802899"/>
            <a:ext cx="4648200" cy="1436920"/>
          </a:xfrm>
        </p:spPr>
        <p:txBody>
          <a:bodyPr/>
          <a:lstStyle/>
          <a:p>
            <a:r>
              <a:rPr lang="en-US" sz="4800" dirty="0"/>
              <a:t>The </a:t>
            </a:r>
            <a:r>
              <a:rPr lang="en-US" sz="6600" dirty="0">
                <a:solidFill>
                  <a:srgbClr val="FF0000"/>
                </a:solidFill>
              </a:rPr>
              <a:t>OS</a:t>
            </a:r>
            <a:r>
              <a:rPr lang="en-US" sz="4800" dirty="0"/>
              <a:t>EMN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239820"/>
            <a:ext cx="4648200" cy="710880"/>
          </a:xfrm>
        </p:spPr>
        <p:txBody>
          <a:bodyPr/>
          <a:lstStyle/>
          <a:p>
            <a:r>
              <a:rPr lang="en-US" sz="4000" dirty="0"/>
              <a:t>Obtain and Scrub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8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066981"/>
            <a:ext cx="6199912" cy="2833392"/>
          </a:xfrm>
        </p:spPr>
        <p:txBody>
          <a:bodyPr/>
          <a:lstStyle/>
          <a:p>
            <a:r>
              <a:rPr lang="en-US" sz="2400" dirty="0"/>
              <a:t>There are 3,333 records in the dataset.</a:t>
            </a:r>
          </a:p>
          <a:p>
            <a:r>
              <a:rPr lang="en-US" sz="2400" dirty="0"/>
              <a:t>The oldest account in the dataset is 8 months old.  The average account age is 3.5 months. </a:t>
            </a:r>
          </a:p>
          <a:p>
            <a:r>
              <a:rPr lang="en-US" sz="2400" dirty="0"/>
              <a:t>The dataset is composed of mainly new customers. </a:t>
            </a:r>
          </a:p>
          <a:p>
            <a:r>
              <a:rPr lang="en-US" sz="2400" dirty="0"/>
              <a:t>We’ve lost 14.49% or 500 fairly new customers.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95587" y="1306287"/>
            <a:ext cx="4505090" cy="377164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7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884119"/>
            <a:ext cx="6199912" cy="3058889"/>
          </a:xfrm>
        </p:spPr>
        <p:txBody>
          <a:bodyPr/>
          <a:lstStyle/>
          <a:p>
            <a:r>
              <a:rPr lang="en-US" sz="2400" dirty="0"/>
              <a:t>Customers with heavy daily usage are more likely to leave than customers with less total daily usage .</a:t>
            </a:r>
          </a:p>
          <a:p>
            <a:r>
              <a:rPr lang="en-US" sz="2400" dirty="0"/>
              <a:t>We tend to lose customers when they make a high number of calls to our customer service lines.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340622" y="204010"/>
            <a:ext cx="4419377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0622" y="3336542"/>
            <a:ext cx="4419377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F0D12A-F898-4A47-8E34-92B86AE33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221214A-5A3B-48B1-BBD2-C9F648C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73C201C-A6DC-4A28-A231-2262EACECF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26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466871"/>
            <a:ext cx="6199912" cy="3476137"/>
          </a:xfrm>
        </p:spPr>
        <p:txBody>
          <a:bodyPr/>
          <a:lstStyle/>
          <a:p>
            <a:r>
              <a:rPr lang="en-US" sz="2400" dirty="0"/>
              <a:t>Voice mail plan plays an important role in deciding whether customers will stay or leave.  Customers without a voice mail plan leave more often than those that have a voice mail plan.  </a:t>
            </a:r>
          </a:p>
          <a:p>
            <a:r>
              <a:rPr lang="en-US" sz="2400" dirty="0"/>
              <a:t>For customers with a voice mail plan, the more voice messages they have, the higher the risk they will leave.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254910" y="204010"/>
            <a:ext cx="4505089" cy="30588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DCF962D2-CEF8-442D-AD7F-F0AFA200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54910" y="3385403"/>
            <a:ext cx="4505090" cy="2863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B67B68-3435-4C91-A881-1B6EC4B6B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20500" y="4730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D0FD4-B258-4FE8-B97D-F50FB5AD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712" y="587827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</a:t>
            </a:r>
            <a:r>
              <a:rPr lang="en-US" sz="4800" dirty="0">
                <a:solidFill>
                  <a:schemeClr val="accent2"/>
                </a:solidFill>
              </a:rPr>
              <a:t>E</a:t>
            </a:r>
            <a:r>
              <a:rPr lang="en-US" sz="3600" dirty="0"/>
              <a:t>MN Framework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C6569ED-2F95-4DE6-9F41-6822A0CC2DC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3712" y="1527349"/>
            <a:ext cx="4648200" cy="600110"/>
          </a:xfrm>
        </p:spPr>
        <p:txBody>
          <a:bodyPr/>
          <a:lstStyle/>
          <a:p>
            <a:r>
              <a:rPr lang="en-US" sz="2800" dirty="0"/>
              <a:t>Explore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7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644" y="1426867"/>
            <a:ext cx="6270170" cy="4491612"/>
          </a:xfrm>
        </p:spPr>
        <p:txBody>
          <a:bodyPr/>
          <a:lstStyle/>
          <a:p>
            <a:r>
              <a:rPr lang="en-US" sz="2400" dirty="0"/>
              <a:t>In predicting customer Churn, we are basically predicting a Yes or No outcome.  In data science, this is commonly known as a classification problem.</a:t>
            </a:r>
          </a:p>
          <a:p>
            <a:r>
              <a:rPr lang="en-US" sz="2400" dirty="0"/>
              <a:t>There are several methods at our disposal to address this issue.  We will evaluate four algorithms at this stage, namely Logistic Regression, K-Nearest Neighbors, Random Forest and XGBoost.</a:t>
            </a:r>
          </a:p>
          <a:p>
            <a:r>
              <a:rPr lang="en-US" sz="2400" dirty="0"/>
              <a:t>The method that can predict more true positives and less false negatives will be our final model.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E50BAB2-3FD8-41FE-9B82-D9BF488584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597" r="13597"/>
          <a:stretch>
            <a:fillRect/>
          </a:stretch>
        </p:blipFill>
        <p:spPr>
          <a:xfrm>
            <a:off x="7034139" y="471487"/>
            <a:ext cx="4846637" cy="379054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1B629-5FB2-4880-8CA7-9FB8AEF21B64}"/>
              </a:ext>
            </a:extLst>
          </p:cNvPr>
          <p:cNvSpPr txBox="1"/>
          <p:nvPr/>
        </p:nvSpPr>
        <p:spPr>
          <a:xfrm>
            <a:off x="341644" y="471487"/>
            <a:ext cx="5325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Classification Algorithms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E7587F-4119-4C3F-BDAC-793A28940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69364" y="4432054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90B80C3-B836-48A6-BA62-56078F5E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576" y="4546878"/>
            <a:ext cx="4648200" cy="939522"/>
          </a:xfrm>
        </p:spPr>
        <p:txBody>
          <a:bodyPr/>
          <a:lstStyle/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tx1"/>
                </a:solidFill>
              </a:rPr>
              <a:t>OSE</a:t>
            </a:r>
            <a:r>
              <a:rPr lang="en-US" sz="4800" dirty="0">
                <a:solidFill>
                  <a:schemeClr val="accent2"/>
                </a:solidFill>
              </a:rPr>
              <a:t>M</a:t>
            </a:r>
            <a:r>
              <a:rPr lang="en-US" sz="3600" dirty="0"/>
              <a:t>N Framework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75CD75E-3482-4E24-97C9-7A6C56383C2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2576" y="5486400"/>
            <a:ext cx="4648200" cy="600110"/>
          </a:xfrm>
        </p:spPr>
        <p:txBody>
          <a:bodyPr/>
          <a:lstStyle/>
          <a:p>
            <a:r>
              <a:rPr lang="en-US" sz="2800" dirty="0"/>
              <a:t>Model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{78FFA1F7-D6B1-4A2F-9D00-482942B5BA2E}tf16411250_win32</Template>
  <TotalTime>1736</TotalTime>
  <Words>1153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Candara</vt:lpstr>
      <vt:lpstr>Corbel</vt:lpstr>
      <vt:lpstr>Times New Roman</vt:lpstr>
      <vt:lpstr>Office Theme</vt:lpstr>
      <vt:lpstr>Losing Customers?</vt:lpstr>
      <vt:lpstr>Why Should We Care?</vt:lpstr>
      <vt:lpstr>Our Objectives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The OSEMN Framework</vt:lpstr>
      <vt:lpstr>Recommendations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Losing Valuable Customer?</dc:title>
  <dc:creator>Collin Loo</dc:creator>
  <cp:lastModifiedBy>Collin Loo</cp:lastModifiedBy>
  <cp:revision>60</cp:revision>
  <dcterms:created xsi:type="dcterms:W3CDTF">2020-09-24T16:00:33Z</dcterms:created>
  <dcterms:modified xsi:type="dcterms:W3CDTF">2020-09-26T19:47:29Z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